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60" r:id="rId4"/>
    <p:sldId id="259" r:id="rId5"/>
    <p:sldId id="262" r:id="rId6"/>
    <p:sldId id="264" r:id="rId7"/>
    <p:sldId id="265" r:id="rId8"/>
    <p:sldId id="267" r:id="rId9"/>
    <p:sldId id="268" r:id="rId10"/>
    <p:sldId id="269" r:id="rId11"/>
    <p:sldId id="270" r:id="rId12"/>
    <p:sldId id="266" r:id="rId13"/>
    <p:sldId id="272" r:id="rId14"/>
    <p:sldId id="273" r:id="rId15"/>
    <p:sldId id="257" r:id="rId16"/>
    <p:sldId id="274" r:id="rId17"/>
    <p:sldId id="271" r:id="rId18"/>
    <p:sldId id="258" r:id="rId19"/>
    <p:sldId id="275" r:id="rId20"/>
    <p:sldId id="276" r:id="rId21"/>
    <p:sldId id="277" r:id="rId22"/>
    <p:sldId id="287" r:id="rId23"/>
    <p:sldId id="293" r:id="rId24"/>
    <p:sldId id="289" r:id="rId25"/>
    <p:sldId id="290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4E7F9-DF8F-4F50-A843-7F82F8609BF7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8FA80-41CB-4C85-916A-B95F11790D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35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8FA80-41CB-4C85-916A-B95F11790D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5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4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34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4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0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92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5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44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7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4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7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2179E-F4A3-40D3-B168-6285B1A987EC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C1A78-70EF-411C-B111-872E990603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304800"/>
            <a:ext cx="6172200" cy="61722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3194050" y="5976938"/>
            <a:ext cx="5803900" cy="614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www.arduino.cc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98500" y="281781"/>
            <a:ext cx="10515600" cy="772319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Architecture of </a:t>
            </a:r>
            <a:r>
              <a:rPr lang="en-US" sz="4400" b="1" dirty="0" err="1" smtClean="0">
                <a:solidFill>
                  <a:schemeClr val="accent1">
                    <a:lumMod val="75000"/>
                  </a:schemeClr>
                </a:solidFill>
              </a:rPr>
              <a:t>Arduino</a:t>
            </a:r>
            <a:r>
              <a:rPr lang="en-US" sz="4400" b="1" smtClean="0">
                <a:solidFill>
                  <a:schemeClr val="accent1">
                    <a:lumMod val="75000"/>
                  </a:schemeClr>
                </a:solidFill>
              </a:rPr>
              <a:t> development </a:t>
            </a:r>
            <a:r>
              <a:rPr lang="en-US" sz="4400" b="1">
                <a:solidFill>
                  <a:schemeClr val="accent1">
                    <a:lumMod val="75000"/>
                  </a:schemeClr>
                </a:solidFill>
              </a:rPr>
              <a:t>board</a:t>
            </a:r>
            <a:r>
              <a:rPr lang="en-US" sz="440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44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3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40116" cy="703279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Modules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945"/>
            <a:ext cx="10515600" cy="4827018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Modules </a:t>
            </a:r>
            <a:r>
              <a:rPr lang="en-US"/>
              <a:t>send serial data strings to the </a:t>
            </a:r>
            <a:r>
              <a:rPr lang="en-US" smtClean="0"/>
              <a:t>Arduino.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200008"/>
            <a:ext cx="7443787" cy="4198376"/>
          </a:xfrm>
          <a:prstGeom prst="rect">
            <a:avLst/>
          </a:prstGeom>
        </p:spPr>
      </p:pic>
      <p:pic>
        <p:nvPicPr>
          <p:cNvPr id="1026" name="Picture 2" descr="Nettigo: RFID module RC522 - 13.56 MHz for Arduino, Raspber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37" y="4864890"/>
            <a:ext cx="3177822" cy="17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11473" y="6400800"/>
            <a:ext cx="1532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RFID Module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1379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Sensors and Modules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Shields aren't the only way to extend an Arduino board - you</a:t>
            </a:r>
            <a:br>
              <a:rPr lang="en-US"/>
            </a:br>
            <a:r>
              <a:rPr lang="en-US"/>
              <a:t>can hook sensors to it! 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08" y="2781299"/>
            <a:ext cx="7190292" cy="377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5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200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Sensors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233" y="2349500"/>
            <a:ext cx="6975483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9174" y="1112748"/>
            <a:ext cx="9572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Photoresistor, infared, force sensitive resistor, </a:t>
            </a:r>
            <a:r>
              <a:rPr lang="en-US" sz="24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Hall effect 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(varies its output voltage in response to a </a:t>
            </a:r>
            <a:r>
              <a:rPr lang="en-US" sz="24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magnetic field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), Piezo, tilt sensor.. </a:t>
            </a:r>
            <a:r>
              <a:rPr lang="en-US" sz="2400"/>
              <a:t/>
            </a:r>
            <a:br>
              <a:rPr lang="en-US" sz="2400"/>
            </a:b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2899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170019" cy="703279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Arduino Uno Board Overview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2050" name="Picture 2" descr="https://1.bp.blogspot.com/-XFt9GyzZO9k/XWoo70hJtEI/AAAAAAAABK0/t-vdnmOmvLULztO--DpNrvriqnQRahJ7wCLcBGAs/s1600/uno4%25280%25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365" y="1265154"/>
            <a:ext cx="9629775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6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751"/>
            <a:ext cx="10515600" cy="5969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Arduino Uno/ATmega328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Technical 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Specifications</a:t>
            </a:r>
            <a:endParaRPr 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8225"/>
            <a:ext cx="10515600" cy="55816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Microcontroller </a:t>
            </a:r>
            <a:r>
              <a:rPr lang="en-US" smtClean="0"/>
              <a:t>		ATmega328</a:t>
            </a:r>
            <a:endParaRPr lang="en-US"/>
          </a:p>
          <a:p>
            <a:pPr marL="0" indent="0">
              <a:buNone/>
            </a:pPr>
            <a:r>
              <a:rPr lang="en-US"/>
              <a:t>Operating </a:t>
            </a:r>
            <a:r>
              <a:rPr lang="en-US" smtClean="0"/>
              <a:t>			Voltage </a:t>
            </a:r>
            <a:r>
              <a:rPr lang="en-US"/>
              <a:t>5 V</a:t>
            </a:r>
          </a:p>
          <a:p>
            <a:pPr marL="0" indent="0">
              <a:buNone/>
            </a:pPr>
            <a:r>
              <a:rPr lang="en-US"/>
              <a:t>Input Voltage</a:t>
            </a:r>
          </a:p>
          <a:p>
            <a:pPr marL="0" indent="0">
              <a:buNone/>
            </a:pPr>
            <a:r>
              <a:rPr lang="en-US"/>
              <a:t>(recommended) </a:t>
            </a:r>
            <a:r>
              <a:rPr lang="en-US" smtClean="0"/>
              <a:t>		7-12 </a:t>
            </a:r>
            <a:r>
              <a:rPr lang="en-US"/>
              <a:t>V</a:t>
            </a:r>
          </a:p>
          <a:p>
            <a:pPr marL="0" indent="0">
              <a:buNone/>
            </a:pPr>
            <a:r>
              <a:rPr lang="en-US"/>
              <a:t>Input Voltage (limits) </a:t>
            </a:r>
            <a:r>
              <a:rPr lang="en-US" smtClean="0"/>
              <a:t>	6-20 </a:t>
            </a:r>
            <a:r>
              <a:rPr lang="en-US"/>
              <a:t>V</a:t>
            </a:r>
          </a:p>
          <a:p>
            <a:pPr marL="0" indent="0">
              <a:buNone/>
            </a:pPr>
            <a:r>
              <a:rPr lang="en-US"/>
              <a:t>Digital I/O Pins </a:t>
            </a:r>
            <a:r>
              <a:rPr lang="en-US" smtClean="0"/>
              <a:t>		14 </a:t>
            </a:r>
            <a:r>
              <a:rPr lang="en-US"/>
              <a:t>(of which 6 provide PWM output)</a:t>
            </a:r>
          </a:p>
          <a:p>
            <a:pPr marL="0" indent="0">
              <a:buNone/>
            </a:pPr>
            <a:r>
              <a:rPr lang="en-US"/>
              <a:t>Analog Input Pins </a:t>
            </a:r>
            <a:r>
              <a:rPr lang="en-US" smtClean="0"/>
              <a:t>		6</a:t>
            </a:r>
            <a:endParaRPr lang="en-US"/>
          </a:p>
          <a:p>
            <a:pPr marL="0" indent="0">
              <a:buNone/>
            </a:pPr>
            <a:r>
              <a:rPr lang="en-US"/>
              <a:t>DC Current per I/O Pin </a:t>
            </a:r>
            <a:r>
              <a:rPr lang="en-US" smtClean="0"/>
              <a:t>	40 </a:t>
            </a:r>
            <a:r>
              <a:rPr lang="en-US"/>
              <a:t>mA</a:t>
            </a:r>
          </a:p>
          <a:p>
            <a:pPr marL="0" indent="0">
              <a:buNone/>
            </a:pPr>
            <a:r>
              <a:rPr lang="en-US"/>
              <a:t>DC Current for 3.3V Pin </a:t>
            </a:r>
            <a:r>
              <a:rPr lang="en-US" smtClean="0"/>
              <a:t>	50 </a:t>
            </a:r>
            <a:r>
              <a:rPr lang="en-US"/>
              <a:t>mA</a:t>
            </a:r>
          </a:p>
          <a:p>
            <a:pPr marL="0" indent="0">
              <a:buNone/>
            </a:pPr>
            <a:r>
              <a:rPr lang="en-US"/>
              <a:t>Flash Memory </a:t>
            </a:r>
            <a:r>
              <a:rPr lang="en-US" smtClean="0"/>
              <a:t>		32 </a:t>
            </a:r>
            <a:r>
              <a:rPr lang="en-US"/>
              <a:t>KB (ATmega328) of which 2 KB used </a:t>
            </a:r>
            <a:r>
              <a:rPr lang="en-US" smtClean="0"/>
              <a:t>by 					bootloader</a:t>
            </a:r>
            <a:endParaRPr lang="en-US"/>
          </a:p>
          <a:p>
            <a:pPr marL="0" indent="0">
              <a:buNone/>
            </a:pPr>
            <a:r>
              <a:rPr lang="en-US"/>
              <a:t>SRAM </a:t>
            </a:r>
            <a:r>
              <a:rPr lang="en-US" smtClean="0"/>
              <a:t>				2 </a:t>
            </a:r>
            <a:r>
              <a:rPr lang="en-US"/>
              <a:t>KB (ATmega328)</a:t>
            </a:r>
          </a:p>
          <a:p>
            <a:pPr marL="0" indent="0">
              <a:buNone/>
            </a:pPr>
            <a:r>
              <a:rPr lang="en-US"/>
              <a:t>EEPROM </a:t>
            </a:r>
            <a:r>
              <a:rPr lang="en-US" smtClean="0"/>
              <a:t>			1 </a:t>
            </a:r>
            <a:r>
              <a:rPr lang="en-US"/>
              <a:t>KB (ATmega328)</a:t>
            </a:r>
          </a:p>
          <a:p>
            <a:pPr marL="0" indent="0">
              <a:buNone/>
            </a:pPr>
            <a:r>
              <a:rPr lang="en-US"/>
              <a:t>Clock Speed </a:t>
            </a:r>
            <a:r>
              <a:rPr lang="en-US" smtClean="0"/>
              <a:t>			16 MH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98500"/>
            <a:ext cx="9832494" cy="65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2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Components of the Arduino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• ATMega168/328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• 16MHz </a:t>
            </a:r>
            <a:r>
              <a:rPr lang="en-US" smtClean="0"/>
              <a:t>crystal/filtering capacitors.</a:t>
            </a:r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• Onboard </a:t>
            </a:r>
            <a:r>
              <a:rPr lang="en-US" smtClean="0"/>
              <a:t>power regulators.</a:t>
            </a:r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• FTDI USB &lt;-&gt; </a:t>
            </a:r>
            <a:r>
              <a:rPr lang="en-US" smtClean="0"/>
              <a:t>Serial Chip.</a:t>
            </a:r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• Hardware (Board). 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612" y="1147762"/>
            <a:ext cx="43338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Necessary parts for any circuit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• ATMega168/328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• The ‘brains’ of </a:t>
            </a:r>
            <a:r>
              <a:rPr lang="en-US" smtClean="0"/>
              <a:t>the Arduino.</a:t>
            </a:r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• Program is </a:t>
            </a:r>
            <a:r>
              <a:rPr lang="en-US" smtClean="0"/>
              <a:t>loaded onto </a:t>
            </a:r>
            <a:r>
              <a:rPr lang="en-US"/>
              <a:t>the chip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• Runs main loop </a:t>
            </a:r>
            <a:r>
              <a:rPr lang="en-US" smtClean="0"/>
              <a:t>until power </a:t>
            </a:r>
            <a:r>
              <a:rPr lang="en-US"/>
              <a:t>is removed. 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87" y="1576388"/>
            <a:ext cx="45815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Timing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• </a:t>
            </a:r>
            <a:r>
              <a:rPr lang="en-US" smtClean="0"/>
              <a:t>16Mhz </a:t>
            </a:r>
            <a:r>
              <a:rPr lang="en-US"/>
              <a:t>Crystal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• The ‘heartbeat’ of </a:t>
            </a:r>
            <a:r>
              <a:rPr lang="en-US" smtClean="0"/>
              <a:t>the ATMega </a:t>
            </a:r>
            <a:r>
              <a:rPr lang="en-US"/>
              <a:t>chip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• Speed of </a:t>
            </a:r>
            <a:r>
              <a:rPr lang="en-US" smtClean="0"/>
              <a:t>crystal determines </a:t>
            </a:r>
            <a:r>
              <a:rPr lang="en-US"/>
              <a:t>chip </a:t>
            </a:r>
            <a:r>
              <a:rPr lang="en-US" smtClean="0"/>
              <a:t>speed</a:t>
            </a:r>
          </a:p>
          <a:p>
            <a:pPr marL="0" indent="0">
              <a:buNone/>
            </a:pPr>
            <a:r>
              <a:rPr lang="en-US" smtClean="0"/>
              <a:t>.</a:t>
            </a:r>
            <a:r>
              <a:rPr lang="en-US"/>
              <a:t/>
            </a:r>
            <a:br>
              <a:rPr lang="en-US"/>
            </a:br>
            <a:r>
              <a:rPr lang="en-US"/>
              <a:t>• ATMega series </a:t>
            </a:r>
            <a:r>
              <a:rPr lang="en-US" smtClean="0"/>
              <a:t>has onboard </a:t>
            </a:r>
            <a:r>
              <a:rPr lang="en-US"/>
              <a:t>oscillator. 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37" y="1290638"/>
            <a:ext cx="43338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37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Power Supply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• 5 Volt and 3.3 volt regulators.</a:t>
            </a:r>
            <a:br>
              <a:rPr lang="en-US"/>
            </a:br>
            <a:r>
              <a:rPr lang="en-US"/>
              <a:t>• Filtering capacitors.</a:t>
            </a:r>
            <a:br>
              <a:rPr lang="en-US"/>
            </a:br>
            <a:r>
              <a:rPr lang="en-US"/>
              <a:t>• Automatic switching between</a:t>
            </a:r>
            <a:br>
              <a:rPr lang="en-US"/>
            </a:br>
            <a:r>
              <a:rPr lang="en-US"/>
              <a:t>external and USB Power.</a:t>
            </a:r>
            <a:br>
              <a:rPr lang="en-US"/>
            </a:br>
            <a:r>
              <a:rPr lang="en-US"/>
              <a:t>• Leave it out if you have a</a:t>
            </a:r>
            <a:br>
              <a:rPr lang="en-US"/>
            </a:br>
            <a:r>
              <a:rPr lang="en-US"/>
              <a:t>filtered 5 Volt power supply. 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185862"/>
            <a:ext cx="36576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6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What do you need to start </a:t>
            </a:r>
            <a:r>
              <a:rPr lang="en-US" sz="4000" b="1" smtClean="0">
                <a:solidFill>
                  <a:schemeClr val="accent1">
                    <a:lumMod val="75000"/>
                  </a:schemeClr>
                </a:solidFill>
              </a:rPr>
              <a:t>working with 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Arduino?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smtClean="0"/>
              <a:t>1. Arduino board</a:t>
            </a:r>
          </a:p>
          <a:p>
            <a:pPr marL="0" indent="0">
              <a:buNone/>
            </a:pPr>
            <a:r>
              <a:rPr lang="en-US" sz="3200"/>
              <a:t/>
            </a:r>
            <a:br>
              <a:rPr lang="en-US" sz="3200"/>
            </a:br>
            <a:r>
              <a:rPr lang="en-US" sz="3200"/>
              <a:t>2</a:t>
            </a:r>
            <a:r>
              <a:rPr lang="en-US" sz="3200" smtClean="0"/>
              <a:t>. USB cable</a:t>
            </a:r>
          </a:p>
          <a:p>
            <a:pPr marL="0" indent="0">
              <a:buNone/>
            </a:pPr>
            <a:r>
              <a:rPr lang="en-US" sz="3200"/>
              <a:t/>
            </a:r>
            <a:br>
              <a:rPr lang="en-US" sz="3200"/>
            </a:br>
            <a:r>
              <a:rPr lang="en-US" sz="3200"/>
              <a:t>3</a:t>
            </a:r>
            <a:r>
              <a:rPr lang="en-US" sz="3200" smtClean="0"/>
              <a:t>. Computer </a:t>
            </a:r>
            <a:r>
              <a:rPr lang="en-US" sz="3200"/>
              <a:t>with USB </a:t>
            </a:r>
            <a:r>
              <a:rPr lang="en-US" sz="3200" smtClean="0"/>
              <a:t>interface</a:t>
            </a:r>
          </a:p>
          <a:p>
            <a:pPr marL="0" indent="0">
              <a:buNone/>
            </a:pPr>
            <a:r>
              <a:rPr lang="en-US" sz="3200"/>
              <a:t/>
            </a:r>
            <a:br>
              <a:rPr lang="en-US" sz="3200"/>
            </a:br>
            <a:r>
              <a:rPr lang="en-US" sz="3200"/>
              <a:t>4</a:t>
            </a:r>
            <a:r>
              <a:rPr lang="en-US" sz="3200" smtClean="0"/>
              <a:t>. USB </a:t>
            </a:r>
            <a:r>
              <a:rPr lang="en-US" sz="3200"/>
              <a:t>driver and Arduino </a:t>
            </a:r>
            <a:r>
              <a:rPr lang="en-US" sz="3200" smtClean="0"/>
              <a:t>application </a:t>
            </a:r>
          </a:p>
          <a:p>
            <a:pPr marL="0" indent="0">
              <a:buNone/>
            </a:pP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(to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be downloaded 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from 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https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hlinkClick r:id="rId2"/>
              </a:rPr>
              <a:t>://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www.arduino.cc/en/software</a:t>
            </a:r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2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FTDI USB Chip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• </a:t>
            </a:r>
            <a:r>
              <a:rPr lang="en-US" smtClean="0"/>
              <a:t>Allows </a:t>
            </a:r>
            <a:r>
              <a:rPr lang="en-US"/>
              <a:t>your Arduino to</a:t>
            </a:r>
            <a:br>
              <a:rPr lang="en-US"/>
            </a:br>
            <a:r>
              <a:rPr lang="en-US"/>
              <a:t>communicate with your</a:t>
            </a:r>
            <a:br>
              <a:rPr lang="en-US"/>
            </a:br>
            <a:r>
              <a:rPr lang="en-US"/>
              <a:t>computer over a simple</a:t>
            </a:r>
            <a:br>
              <a:rPr lang="en-US"/>
            </a:br>
            <a:r>
              <a:rPr lang="en-US"/>
              <a:t>USB link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>• ATmega16u2 replaces</a:t>
            </a:r>
            <a:br>
              <a:rPr lang="en-US"/>
            </a:br>
            <a:r>
              <a:rPr lang="en-US"/>
              <a:t>FT232RL for USB-serial</a:t>
            </a:r>
            <a:br>
              <a:rPr lang="en-US"/>
            </a:br>
            <a:r>
              <a:rPr lang="en-US"/>
              <a:t>communication / Arduino</a:t>
            </a:r>
            <a:br>
              <a:rPr lang="en-US"/>
            </a:br>
            <a:r>
              <a:rPr lang="en-US"/>
              <a:t>Uno R3 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62" y="1438275"/>
            <a:ext cx="46577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80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Digital or 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Analog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r>
              <a:rPr lang="en-US" b="1" smtClean="0">
                <a:solidFill>
                  <a:schemeClr val="accent2">
                    <a:lumMod val="50000"/>
                  </a:schemeClr>
                </a:solidFill>
              </a:rPr>
              <a:t>Digital</a:t>
            </a:r>
            <a:r>
              <a:rPr lang="en-US" smtClean="0"/>
              <a:t> </a:t>
            </a:r>
            <a:r>
              <a:rPr lang="en-US"/>
              <a:t>– may take two values only: ON or OFF (1 or </a:t>
            </a:r>
            <a:r>
              <a:rPr lang="en-US" smtClean="0"/>
              <a:t>0 / </a:t>
            </a:r>
            <a:r>
              <a:rPr lang="en-US" smtClean="0"/>
              <a:t>binary </a:t>
            </a:r>
            <a:r>
              <a:rPr lang="en-US"/>
              <a:t>signal</a:t>
            </a:r>
            <a:r>
              <a:rPr lang="en-US" smtClean="0"/>
              <a:t>)</a:t>
            </a:r>
          </a:p>
          <a:p>
            <a:r>
              <a:rPr lang="en-US" b="1" smtClean="0">
                <a:solidFill>
                  <a:schemeClr val="accent2">
                    <a:lumMod val="50000"/>
                  </a:schemeClr>
                </a:solidFill>
              </a:rPr>
              <a:t>Analog</a:t>
            </a:r>
            <a:r>
              <a:rPr lang="en-US" smtClean="0"/>
              <a:t> </a:t>
            </a:r>
            <a:r>
              <a:rPr lang="en-US"/>
              <a:t>– has many (infinite) </a:t>
            </a:r>
            <a:r>
              <a:rPr lang="en-US" smtClean="0"/>
              <a:t>values (</a:t>
            </a:r>
            <a:r>
              <a:rPr lang="en-US" smtClean="0"/>
              <a:t>continuous signal)</a:t>
            </a:r>
            <a:r>
              <a:rPr lang="en-US" smtClean="0"/>
              <a:t> 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Output pins </a:t>
            </a:r>
            <a:r>
              <a:rPr lang="en-US"/>
              <a:t>can provide 40 mA of current</a:t>
            </a:r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3141091"/>
            <a:ext cx="4857750" cy="334860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3137072"/>
            <a:ext cx="5931556" cy="298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16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365125"/>
            <a:ext cx="10515600" cy="485775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Input 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voltage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to the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Arduino 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board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100" y="1054100"/>
            <a:ext cx="11036300" cy="1917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The power pins are as follows: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Vin. </a:t>
            </a:r>
            <a:r>
              <a:rPr lang="en-US"/>
              <a:t>The input voltage to the Arduino board when it's using an external power</a:t>
            </a:r>
            <a:r>
              <a:rPr lang="en-US" b="1"/>
              <a:t> </a:t>
            </a:r>
            <a:r>
              <a:rPr lang="en-US"/>
              <a:t>source (as opposed to 5 volts from the USB connection or other regulated power source). You can supply voltage through this pin, or, if supplying voltage via the power jack, access it through this pin. (</a:t>
            </a:r>
            <a:r>
              <a:rPr lang="en-US"/>
              <a:t>7v-12v</a:t>
            </a:r>
            <a:r>
              <a:rPr lang="en-US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3518039"/>
            <a:ext cx="5303837" cy="283037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3441701"/>
            <a:ext cx="5956300" cy="3251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chemeClr val="accent2">
                    <a:lumMod val="75000"/>
                  </a:schemeClr>
                </a:solidFill>
              </a:rPr>
              <a:t>5V. </a:t>
            </a:r>
            <a:r>
              <a:rPr lang="en-US" smtClean="0"/>
              <a:t>The regulated power supply used to power the microcontroller and other</a:t>
            </a:r>
            <a:r>
              <a:rPr lang="en-US" b="1" smtClean="0"/>
              <a:t> </a:t>
            </a:r>
            <a:r>
              <a:rPr lang="en-US" smtClean="0"/>
              <a:t>components on the board. This can come either from Vin via an on-board regulator, or be supplied by USB or another regulated 5V supply.</a:t>
            </a:r>
          </a:p>
          <a:p>
            <a:r>
              <a:rPr lang="en-US" b="1" smtClean="0">
                <a:solidFill>
                  <a:schemeClr val="accent2">
                    <a:lumMod val="75000"/>
                  </a:schemeClr>
                </a:solidFill>
              </a:rPr>
              <a:t>3V3. </a:t>
            </a:r>
            <a:r>
              <a:rPr lang="en-US" smtClean="0"/>
              <a:t>A 3.3 volt supply generated by the on-board FTDI chip. Maximum current</a:t>
            </a:r>
            <a:r>
              <a:rPr lang="en-US" b="1" smtClean="0"/>
              <a:t> </a:t>
            </a:r>
            <a:r>
              <a:rPr lang="en-US" smtClean="0"/>
              <a:t>draw is 50 mA.</a:t>
            </a:r>
          </a:p>
          <a:p>
            <a:r>
              <a:rPr lang="en-US" b="1" smtClean="0">
                <a:solidFill>
                  <a:schemeClr val="accent2">
                    <a:lumMod val="75000"/>
                  </a:schemeClr>
                </a:solidFill>
              </a:rPr>
              <a:t>GND.</a:t>
            </a:r>
            <a:r>
              <a:rPr lang="en-US" smtClean="0"/>
              <a:t> Ground pins.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Serial 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Communication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864600" cy="1006475"/>
          </a:xfrm>
        </p:spPr>
        <p:txBody>
          <a:bodyPr/>
          <a:lstStyle/>
          <a:p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RX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/>
              <a:t>blinks when the Arduino is receiving </a:t>
            </a:r>
            <a:r>
              <a:rPr lang="en-US"/>
              <a:t>data</a:t>
            </a:r>
            <a:r>
              <a:rPr lang="en-US" smtClean="0"/>
              <a:t>.</a:t>
            </a:r>
            <a:endParaRPr lang="en-US"/>
          </a:p>
          <a:p>
            <a:r>
              <a:rPr lang="en-US" b="1" smtClean="0">
                <a:solidFill>
                  <a:schemeClr val="accent2">
                    <a:lumMod val="50000"/>
                  </a:schemeClr>
                </a:solidFill>
              </a:rPr>
              <a:t>TX</a:t>
            </a:r>
            <a:r>
              <a:rPr lang="en-US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/>
              <a:t>blinks when the Arduino is transmitting data.</a:t>
            </a:r>
          </a:p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3117850"/>
            <a:ext cx="7113587" cy="362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210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Serial data transfer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with 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Arduino UNO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40200" cy="4470400"/>
          </a:xfrm>
        </p:spPr>
        <p:txBody>
          <a:bodyPr>
            <a:normAutofit/>
          </a:bodyPr>
          <a:lstStyle/>
          <a:p>
            <a:r>
              <a:rPr lang="en-US" smtClean="0"/>
              <a:t>Universal </a:t>
            </a:r>
            <a:r>
              <a:rPr lang="en-US"/>
              <a:t>asynchronous receiver/transmitter 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UART</a:t>
            </a:r>
            <a:r>
              <a:rPr lang="en-US" b="1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b="1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mtClean="0"/>
              <a:t>Serial </a:t>
            </a:r>
            <a:r>
              <a:rPr lang="en-US"/>
              <a:t>Peripheral Interface 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SPI</a:t>
            </a:r>
            <a:r>
              <a:rPr lang="en-US" b="1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b="1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mtClean="0"/>
              <a:t>Inter-integrated </a:t>
            </a:r>
            <a:r>
              <a:rPr lang="en-US"/>
              <a:t>Circuit 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(I2C) </a:t>
            </a:r>
            <a:r>
              <a:rPr lang="en-US"/>
              <a:t>or Two-Wire Interface 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TWI</a:t>
            </a:r>
            <a:r>
              <a:rPr lang="en-US" b="1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b="1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63" y="1690688"/>
            <a:ext cx="6193170" cy="460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30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UART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690687"/>
            <a:ext cx="10515600" cy="2360613"/>
          </a:xfrm>
        </p:spPr>
        <p:txBody>
          <a:bodyPr/>
          <a:lstStyle/>
          <a:p>
            <a:pPr lvl="0"/>
            <a:r>
              <a:rPr lang="en-US"/>
              <a:t>All Arduino boards have at least one serial port (also known as a UART). It communicates on digital pins 0 (RX) and 1 (TX) as well as with the computer </a:t>
            </a:r>
            <a:r>
              <a:rPr lang="en-US"/>
              <a:t>via </a:t>
            </a:r>
            <a:r>
              <a:rPr lang="en-US" smtClean="0"/>
              <a:t>USB.</a:t>
            </a:r>
            <a:endParaRPr lang="en-US"/>
          </a:p>
          <a:p>
            <a:pPr lvl="0"/>
            <a:r>
              <a:rPr lang="en-US"/>
              <a:t>Used for communication between the Arduino board and a computer or </a:t>
            </a:r>
            <a:r>
              <a:rPr lang="en-US"/>
              <a:t>other </a:t>
            </a:r>
            <a:r>
              <a:rPr lang="en-US" smtClean="0"/>
              <a:t>devices.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4416425"/>
            <a:ext cx="57150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418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Serial Communication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(other)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chemeClr val="accent2">
                    <a:lumMod val="50000"/>
                  </a:schemeClr>
                </a:solidFill>
              </a:rPr>
              <a:t>SPI					</a:t>
            </a:r>
            <a:r>
              <a:rPr lang="en-US" sz="4000" smtClean="0">
                <a:solidFill>
                  <a:schemeClr val="accent2">
                    <a:lumMod val="50000"/>
                  </a:schemeClr>
                </a:solidFill>
              </a:rPr>
              <a:t>	</a:t>
            </a:r>
            <a:r>
              <a:rPr lang="en-US" sz="4000" smtClean="0">
                <a:solidFill>
                  <a:schemeClr val="accent2">
                    <a:lumMod val="50000"/>
                  </a:schemeClr>
                </a:solidFill>
              </a:rPr>
              <a:t>I2C</a:t>
            </a:r>
            <a:endParaRPr lang="en-US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78" y="3019426"/>
            <a:ext cx="4790421" cy="3157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3019426"/>
            <a:ext cx="4976812" cy="23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81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Software Serial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smtClean="0"/>
              <a:t>It </a:t>
            </a:r>
            <a:r>
              <a:rPr lang="en-US" sz="3200"/>
              <a:t>is possible to have multiple software serial ports (UART) with speeds up </a:t>
            </a:r>
            <a:r>
              <a:rPr lang="en-US" sz="3200"/>
              <a:t>to </a:t>
            </a:r>
            <a:r>
              <a:rPr lang="en-US" sz="3200" smtClean="0"/>
              <a:t>115200 bps.</a:t>
            </a:r>
            <a:endParaRPr lang="en-US" sz="3200"/>
          </a:p>
          <a:p>
            <a:r>
              <a:rPr lang="en-US" sz="3200" smtClean="0"/>
              <a:t>If </a:t>
            </a:r>
            <a:r>
              <a:rPr lang="en-US" sz="3200"/>
              <a:t>using multiple software serial ports, only one can receive data at a </a:t>
            </a:r>
            <a:r>
              <a:rPr lang="en-US" sz="3200"/>
              <a:t>time</a:t>
            </a:r>
            <a:r>
              <a:rPr lang="en-US" sz="320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711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0632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What is Arduino?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64594"/>
            <a:ext cx="10515600" cy="49632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3200"/>
              <a:t>The Arduino is a programmable hardware board that </a:t>
            </a:r>
            <a:r>
              <a:rPr lang="en-US" sz="3200" smtClean="0"/>
              <a:t>runs an </a:t>
            </a:r>
            <a:r>
              <a:rPr lang="en-US" sz="3200"/>
              <a:t>8-bit /16 Mhz microcontroller with a special </a:t>
            </a:r>
            <a:r>
              <a:rPr lang="en-US" sz="3200" smtClean="0"/>
              <a:t>bootloader that </a:t>
            </a:r>
            <a:r>
              <a:rPr lang="en-US" sz="3200"/>
              <a:t>allows users to upload programs to </a:t>
            </a:r>
            <a:r>
              <a:rPr lang="en-US" sz="3200" smtClean="0"/>
              <a:t>the microcontroller</a:t>
            </a:r>
            <a:r>
              <a:rPr lang="en-US" sz="3200"/>
              <a:t>. </a:t>
            </a:r>
            <a:endParaRPr lang="en-US" sz="3200" smtClean="0"/>
          </a:p>
          <a:p>
            <a:pPr marL="457200" lvl="1" inden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800" smtClean="0"/>
              <a:t>+ It has </a:t>
            </a:r>
            <a:r>
              <a:rPr lang="en-US" sz="2800" smtClean="0">
                <a:solidFill>
                  <a:schemeClr val="accent2">
                    <a:lumMod val="75000"/>
                  </a:schemeClr>
                </a:solidFill>
              </a:rPr>
              <a:t>digital input pins </a:t>
            </a:r>
            <a:r>
              <a:rPr lang="en-US" sz="2800" smtClean="0"/>
              <a:t>for input from switches and output to Actuators (LEDS or electrical motors)</a:t>
            </a:r>
            <a:br>
              <a:rPr lang="en-US" sz="2800" smtClean="0"/>
            </a:br>
            <a:r>
              <a:rPr lang="en-US" sz="2800" smtClean="0"/>
              <a:t>+ It also has </a:t>
            </a:r>
            <a:r>
              <a:rPr lang="en-US" sz="2800" smtClean="0">
                <a:solidFill>
                  <a:schemeClr val="accent2">
                    <a:lumMod val="75000"/>
                  </a:schemeClr>
                </a:solidFill>
              </a:rPr>
              <a:t>analog pins </a:t>
            </a:r>
            <a:r>
              <a:rPr lang="en-US" sz="2800" smtClean="0"/>
              <a:t>to accept inputs from voltagebased sensors. </a:t>
            </a:r>
            <a:br>
              <a:rPr lang="en-US" sz="2800" smtClean="0"/>
            </a:br>
            <a:endParaRPr lang="en-US" sz="2800" smtClean="0"/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3200" smtClean="0"/>
              <a:t>Arduino </a:t>
            </a:r>
            <a:r>
              <a:rPr lang="en-US" sz="3200"/>
              <a:t>can be used to develop stand-alone </a:t>
            </a:r>
            <a:r>
              <a:rPr lang="en-US" sz="3200" smtClean="0"/>
              <a:t>interactive objects </a:t>
            </a:r>
            <a:r>
              <a:rPr lang="en-US" sz="3200"/>
              <a:t>or can be connected to software on your </a:t>
            </a:r>
            <a:r>
              <a:rPr lang="en-US" sz="3200" smtClean="0"/>
              <a:t>computer.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0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What is 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Arduino? </a:t>
            </a:r>
            <a:br>
              <a:rPr lang="en-US" b="1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Open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Source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33100" cy="486727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mtClean="0">
                <a:solidFill>
                  <a:schemeClr val="accent2">
                    <a:lumMod val="75000"/>
                  </a:schemeClr>
                </a:solidFill>
              </a:rPr>
              <a:t>Open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Source Hardware</a:t>
            </a:r>
            <a:r>
              <a:rPr lang="en-US"/>
              <a:t/>
            </a:r>
            <a:br>
              <a:rPr lang="en-US"/>
            </a:br>
            <a:r>
              <a:rPr lang="en-US"/>
              <a:t>The Arduino system is open source - all hardware (made by Arduino</a:t>
            </a:r>
            <a:br>
              <a:rPr lang="en-US"/>
            </a:br>
            <a:r>
              <a:rPr lang="en-US"/>
              <a:t>distributors) has the schematics and PCB layouts available online</a:t>
            </a:r>
            <a:r>
              <a:rPr lang="en-US" smtClean="0"/>
              <a:t>.</a:t>
            </a:r>
            <a:endParaRPr lang="en-US" smtClean="0"/>
          </a:p>
          <a:p>
            <a:pPr>
              <a:lnSpc>
                <a:spcPct val="110000"/>
              </a:lnSpc>
            </a:pPr>
            <a:r>
              <a:rPr lang="en-US" smtClean="0">
                <a:solidFill>
                  <a:schemeClr val="accent2">
                    <a:lumMod val="75000"/>
                  </a:schemeClr>
                </a:solidFill>
              </a:rPr>
              <a:t>Open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Source Bootloader</a:t>
            </a:r>
            <a:r>
              <a:rPr lang="en-US"/>
              <a:t/>
            </a:r>
            <a:br>
              <a:rPr lang="en-US"/>
            </a:br>
            <a:r>
              <a:rPr lang="en-US"/>
              <a:t>The bootloader is what runs on the chip before the program is run. It</a:t>
            </a:r>
            <a:br>
              <a:rPr lang="en-US"/>
            </a:br>
            <a:r>
              <a:rPr lang="en-US"/>
              <a:t>boots the chip and executes the program</a:t>
            </a:r>
            <a:r>
              <a:rPr lang="en-US" smtClean="0"/>
              <a:t>.</a:t>
            </a:r>
            <a:endParaRPr lang="en-US" smtClean="0"/>
          </a:p>
          <a:p>
            <a:pPr>
              <a:lnSpc>
                <a:spcPct val="110000"/>
              </a:lnSpc>
            </a:pPr>
            <a:r>
              <a:rPr lang="en-US" smtClean="0">
                <a:solidFill>
                  <a:schemeClr val="accent2">
                    <a:lumMod val="75000"/>
                  </a:schemeClr>
                </a:solidFill>
              </a:rPr>
              <a:t>Open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Source Development Kit</a:t>
            </a:r>
            <a:r>
              <a:rPr lang="en-US"/>
              <a:t/>
            </a:r>
            <a:br>
              <a:rPr lang="en-US"/>
            </a:br>
            <a:r>
              <a:rPr lang="en-US"/>
              <a:t>The development kit - what you use to program an Arduino board - is</a:t>
            </a:r>
            <a:br>
              <a:rPr lang="en-US"/>
            </a:br>
            <a:r>
              <a:rPr lang="en-US"/>
              <a:t>also available online. It is free, open-source. 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6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575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Arduino Terminology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3467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I/O Board </a:t>
            </a:r>
            <a:r>
              <a:rPr lang="en-US"/>
              <a:t>- The I/O Board is the "brain" of </a:t>
            </a:r>
            <a:r>
              <a:rPr lang="en-US" smtClean="0"/>
              <a:t>the operation </a:t>
            </a:r>
            <a:r>
              <a:rPr lang="en-US"/>
              <a:t>(main microcontroller you program </a:t>
            </a:r>
            <a:r>
              <a:rPr lang="en-US" smtClean="0"/>
              <a:t>it from </a:t>
            </a:r>
            <a:r>
              <a:rPr lang="en-US"/>
              <a:t>your </a:t>
            </a:r>
            <a:r>
              <a:rPr lang="en-US" smtClean="0"/>
              <a:t>computer).</a:t>
            </a:r>
            <a:endParaRPr lang="en-US" smtClean="0"/>
          </a:p>
          <a:p>
            <a:r>
              <a:rPr lang="en-US" smtClean="0">
                <a:solidFill>
                  <a:schemeClr val="accent2">
                    <a:lumMod val="75000"/>
                  </a:schemeClr>
                </a:solidFill>
              </a:rPr>
              <a:t>Shield</a:t>
            </a:r>
            <a:r>
              <a:rPr lang="en-US" smtClean="0"/>
              <a:t> </a:t>
            </a:r>
            <a:r>
              <a:rPr lang="en-US"/>
              <a:t>- A Shield is a device that plugs into </a:t>
            </a:r>
            <a:r>
              <a:rPr lang="en-US" smtClean="0"/>
              <a:t>an I/O </a:t>
            </a:r>
            <a:r>
              <a:rPr lang="en-US"/>
              <a:t>Board. These extend the capabilities of </a:t>
            </a:r>
            <a:r>
              <a:rPr lang="en-US" smtClean="0"/>
              <a:t>the I/O </a:t>
            </a:r>
            <a:r>
              <a:rPr lang="en-US"/>
              <a:t>Board</a:t>
            </a:r>
            <a:r>
              <a:rPr lang="en-US" smtClean="0"/>
              <a:t>.</a:t>
            </a:r>
            <a:endParaRPr lang="en-US" smtClean="0"/>
          </a:p>
          <a:p>
            <a:r>
              <a:rPr lang="en-US" smtClean="0">
                <a:solidFill>
                  <a:schemeClr val="accent2">
                    <a:lumMod val="75000"/>
                  </a:schemeClr>
                </a:solidFill>
              </a:rPr>
              <a:t>Sketch</a:t>
            </a:r>
            <a:r>
              <a:rPr lang="en-US" smtClean="0"/>
              <a:t> </a:t>
            </a:r>
            <a:r>
              <a:rPr lang="en-US"/>
              <a:t>- A Sketch is a program written for </a:t>
            </a:r>
            <a:r>
              <a:rPr lang="en-US" smtClean="0"/>
              <a:t>the board </a:t>
            </a:r>
            <a:r>
              <a:rPr lang="en-US"/>
              <a:t>and shields. </a:t>
            </a:r>
            <a:endParaRPr lang="en-US" smtClean="0"/>
          </a:p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Sensor</a:t>
            </a:r>
            <a:r>
              <a:rPr lang="en-US"/>
              <a:t> - components (Gas, etc.)</a:t>
            </a:r>
          </a:p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Modules</a:t>
            </a:r>
            <a:r>
              <a:rPr lang="en-US"/>
              <a:t> - serial data (GPS module, etc.)</a:t>
            </a:r>
          </a:p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pin</a:t>
            </a:r>
            <a:r>
              <a:rPr lang="en-US"/>
              <a:t> – an input or output connected to something.</a:t>
            </a:r>
          </a:p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Digital</a:t>
            </a:r>
            <a:r>
              <a:rPr lang="en-US"/>
              <a:t> – value is either HIGH or LOW.</a:t>
            </a:r>
          </a:p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Analog</a:t>
            </a:r>
            <a:r>
              <a:rPr lang="en-US"/>
              <a:t> – value ranges, usually from </a:t>
            </a:r>
            <a:r>
              <a:rPr lang="en-US"/>
              <a:t>0-255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7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Arduino Types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70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Many different </a:t>
            </a:r>
            <a:r>
              <a:rPr lang="en-US" smtClean="0"/>
              <a:t>versions depend on the number </a:t>
            </a:r>
            <a:r>
              <a:rPr lang="en-US"/>
              <a:t>of </a:t>
            </a:r>
            <a:r>
              <a:rPr lang="en-US" smtClean="0"/>
              <a:t>input/output pin or processor.</a:t>
            </a:r>
            <a:r>
              <a:rPr lang="en-US"/>
              <a:t/>
            </a:r>
            <a:br>
              <a:rPr lang="en-US"/>
            </a:br>
            <a:endParaRPr lang="en-US" smtClean="0"/>
          </a:p>
          <a:p>
            <a:r>
              <a:rPr lang="en-US" smtClean="0"/>
              <a:t>Uno (number one) </a:t>
            </a:r>
            <a:endParaRPr lang="en-US" smtClean="0"/>
          </a:p>
          <a:p>
            <a:r>
              <a:rPr lang="en-US" smtClean="0"/>
              <a:t>Leonardo</a:t>
            </a:r>
          </a:p>
          <a:p>
            <a:r>
              <a:rPr lang="en-US" smtClean="0"/>
              <a:t>Due</a:t>
            </a:r>
          </a:p>
          <a:p>
            <a:r>
              <a:rPr lang="en-US" smtClean="0"/>
              <a:t>Micro/Nano</a:t>
            </a:r>
          </a:p>
          <a:p>
            <a:r>
              <a:rPr lang="en-US" smtClean="0"/>
              <a:t>LilyPad</a:t>
            </a:r>
          </a:p>
          <a:p>
            <a:r>
              <a:rPr lang="en-US" smtClean="0"/>
              <a:t>Esplora</a:t>
            </a:r>
          </a:p>
          <a:p>
            <a:r>
              <a:rPr lang="en-US" smtClean="0"/>
              <a:t>…</a:t>
            </a:r>
            <a:endParaRPr lang="en-US"/>
          </a:p>
        </p:txBody>
      </p:sp>
      <p:pic>
        <p:nvPicPr>
          <p:cNvPr id="7170" name="Picture 2" descr="Types of Arduino Boards : Working and Their Compari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2019300"/>
            <a:ext cx="686816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Arduino Uno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The pins are in three groups</a:t>
            </a:r>
            <a:r>
              <a:rPr lang="en-US" smtClean="0"/>
              <a:t>:</a:t>
            </a:r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6 </a:t>
            </a:r>
            <a:r>
              <a:rPr lang="en-US"/>
              <a:t>analog </a:t>
            </a:r>
            <a:r>
              <a:rPr lang="en-US" smtClean="0"/>
              <a:t>inputs </a:t>
            </a:r>
          </a:p>
          <a:p>
            <a:pPr marL="0" indent="0">
              <a:buNone/>
            </a:pPr>
            <a:r>
              <a:rPr lang="en-US" smtClean="0"/>
              <a:t>(can be used as digital outputs).</a:t>
            </a:r>
            <a:r>
              <a:rPr lang="en-US"/>
              <a:t/>
            </a:r>
            <a:br>
              <a:rPr lang="en-US"/>
            </a:br>
            <a:endParaRPr lang="en-US" smtClean="0"/>
          </a:p>
          <a:p>
            <a:r>
              <a:rPr lang="en-US" smtClean="0"/>
              <a:t>14 </a:t>
            </a:r>
            <a:r>
              <a:rPr lang="en-US"/>
              <a:t>digital input/output pins </a:t>
            </a:r>
            <a:endParaRPr lang="en-US" smtClean="0"/>
          </a:p>
          <a:p>
            <a:pPr marL="0" indent="0">
              <a:buNone/>
            </a:pPr>
            <a:r>
              <a:rPr lang="en-US" smtClean="0"/>
              <a:t>(</a:t>
            </a:r>
            <a:r>
              <a:rPr lang="en-US"/>
              <a:t>of which 6 can </a:t>
            </a:r>
            <a:r>
              <a:rPr lang="en-US" smtClean="0"/>
              <a:t>be used </a:t>
            </a:r>
            <a:r>
              <a:rPr lang="en-US"/>
              <a:t>as PWM outputs).</a:t>
            </a:r>
            <a:br>
              <a:rPr lang="en-US"/>
            </a:br>
            <a:endParaRPr lang="en-US" smtClean="0"/>
          </a:p>
          <a:p>
            <a:r>
              <a:rPr lang="en-US" smtClean="0"/>
              <a:t>Power 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166" y="1187651"/>
            <a:ext cx="4646384" cy="32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87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8500"/>
            <a:ext cx="10515600" cy="886159"/>
          </a:xfrm>
        </p:spPr>
        <p:txBody>
          <a:bodyPr/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Shields</a:t>
            </a:r>
            <a:r>
              <a:rPr lang="en-US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4282"/>
            <a:ext cx="10515600" cy="500268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Shields connect to the I/O board to extend it's functionality. 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686" y="1722922"/>
            <a:ext cx="8027695" cy="47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8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More Shields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947" y="2082800"/>
            <a:ext cx="7822305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2450" y="1610410"/>
            <a:ext cx="105727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/>
              <a:t>Communication shields - XBee, Ethernet, and Wifi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7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676</Words>
  <Application>Microsoft Office PowerPoint</Application>
  <PresentationFormat>Widescreen</PresentationFormat>
  <Paragraphs>116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Architecture of Arduino development board </vt:lpstr>
      <vt:lpstr>What do you need to start working with Arduino? </vt:lpstr>
      <vt:lpstr>What is Arduino? </vt:lpstr>
      <vt:lpstr>What is Arduino?  Open Source </vt:lpstr>
      <vt:lpstr>Arduino Terminology </vt:lpstr>
      <vt:lpstr>Arduino Types </vt:lpstr>
      <vt:lpstr>Arduino Uno</vt:lpstr>
      <vt:lpstr>Shields </vt:lpstr>
      <vt:lpstr>More Shields…</vt:lpstr>
      <vt:lpstr>Modules </vt:lpstr>
      <vt:lpstr>Sensors and Modules </vt:lpstr>
      <vt:lpstr>Sensors </vt:lpstr>
      <vt:lpstr>Arduino Uno Board Overview </vt:lpstr>
      <vt:lpstr>Arduino Uno/ATmega328 Technical Specifications</vt:lpstr>
      <vt:lpstr>PowerPoint Presentation</vt:lpstr>
      <vt:lpstr>Components of the Arduino </vt:lpstr>
      <vt:lpstr>Necessary parts for any circuit </vt:lpstr>
      <vt:lpstr>Timing </vt:lpstr>
      <vt:lpstr>Power Supply </vt:lpstr>
      <vt:lpstr>FTDI USB Chip </vt:lpstr>
      <vt:lpstr>Digital or Analog</vt:lpstr>
      <vt:lpstr>Input voltage to the Arduino board</vt:lpstr>
      <vt:lpstr>Serial Communication</vt:lpstr>
      <vt:lpstr>Serial data transfer with Arduino UNO</vt:lpstr>
      <vt:lpstr>UART</vt:lpstr>
      <vt:lpstr>Serial Communication (other)</vt:lpstr>
      <vt:lpstr>Software Serial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VOSTRO</dc:creator>
  <cp:lastModifiedBy>DELL VOSTRO</cp:lastModifiedBy>
  <cp:revision>21</cp:revision>
  <dcterms:created xsi:type="dcterms:W3CDTF">2020-12-08T08:10:23Z</dcterms:created>
  <dcterms:modified xsi:type="dcterms:W3CDTF">2020-12-17T16:56:50Z</dcterms:modified>
</cp:coreProperties>
</file>